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4"/>
  </p:notesMasterIdLst>
  <p:sldIdLst>
    <p:sldId id="270" r:id="rId5"/>
    <p:sldId id="271" r:id="rId6"/>
    <p:sldId id="286" r:id="rId7"/>
    <p:sldId id="285" r:id="rId8"/>
    <p:sldId id="287" r:id="rId9"/>
    <p:sldId id="301" r:id="rId10"/>
    <p:sldId id="288" r:id="rId11"/>
    <p:sldId id="289" r:id="rId12"/>
    <p:sldId id="300" r:id="rId13"/>
    <p:sldId id="290" r:id="rId14"/>
    <p:sldId id="292" r:id="rId15"/>
    <p:sldId id="293" r:id="rId16"/>
    <p:sldId id="294" r:id="rId17"/>
    <p:sldId id="295" r:id="rId18"/>
    <p:sldId id="296" r:id="rId19"/>
    <p:sldId id="299" r:id="rId20"/>
    <p:sldId id="297" r:id="rId21"/>
    <p:sldId id="298" r:id="rId22"/>
    <p:sldId id="269" r:id="rId23"/>
  </p:sldIdLst>
  <p:sldSz cx="12192000" cy="6858000"/>
  <p:notesSz cx="6858000" cy="9144000"/>
  <p:embeddedFontLst>
    <p:embeddedFont>
      <p:font typeface="Montserrat SemiBold" panose="00000700000000000000" pitchFamily="2" charset="0"/>
      <p:bold r:id="rId25"/>
      <p:boldItalic r:id="rId26"/>
    </p:embeddedFont>
    <p:embeddedFont>
      <p:font typeface="Montserrat" panose="00000500000000000000" pitchFamily="2" charset="0"/>
      <p:regular r:id="rId27"/>
      <p:bold r:id="rId28"/>
      <p:italic r:id="rId29"/>
      <p:boldItalic r:id="rId30"/>
    </p:embeddedFont>
    <p:embeddedFont>
      <p:font typeface="Montserrat Medium" panose="00000600000000000000" pitchFamily="2" charset="0"/>
      <p:regular r:id="rId31"/>
      <p: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945A"/>
    <a:srgbClr val="245C4F"/>
    <a:srgbClr val="A42145"/>
    <a:srgbClr val="DEC9A2"/>
    <a:srgbClr val="404040"/>
    <a:srgbClr val="6E152E"/>
    <a:srgbClr val="691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0"/>
    <p:restoredTop sz="86395"/>
  </p:normalViewPr>
  <p:slideViewPr>
    <p:cSldViewPr snapToGrid="0" snapToObjects="1">
      <p:cViewPr>
        <p:scale>
          <a:sx n="71" d="100"/>
          <a:sy n="71" d="100"/>
        </p:scale>
        <p:origin x="-768" y="-510"/>
      </p:cViewPr>
      <p:guideLst>
        <p:guide orient="horz" pos="2445"/>
        <p:guide pos="59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E016B-CAC3-6B4C-90C0-D7AA6A747DA3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F3107-FFE8-3645-B89F-777090C37B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90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1901168-FEF9-924E-8853-9232535932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1631315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12" name="Marcador de contenido 2">
            <a:extLst>
              <a:ext uri="{FF2B5EF4-FFF2-40B4-BE49-F238E27FC236}">
                <a16:creationId xmlns="" xmlns:a16="http://schemas.microsoft.com/office/drawing/2014/main" id="{32B3750D-6380-9D46-8C74-61632B62325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270884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="" xmlns:a16="http://schemas.microsoft.com/office/drawing/2014/main" id="{F7D969CF-33B8-2E42-BA1B-8D19A4FC2066}"/>
              </a:ext>
            </a:extLst>
          </p:cNvPr>
          <p:cNvCxnSpPr/>
          <p:nvPr userDrawn="1"/>
        </p:nvCxnSpPr>
        <p:spPr>
          <a:xfrm>
            <a:off x="2006600" y="3048000"/>
            <a:ext cx="8178800" cy="0"/>
          </a:xfrm>
          <a:prstGeom prst="line">
            <a:avLst/>
          </a:prstGeom>
          <a:ln w="38100">
            <a:solidFill>
              <a:srgbClr val="DE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30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6542" y="2164079"/>
            <a:ext cx="635725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62B8DF0E-90BF-EC4E-8934-156187A1162F}" type="datetimeFigureOut">
              <a:rPr lang="es-MX" smtClean="0"/>
              <a:pPr/>
              <a:t>11/10/2021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29FCE891-2873-1849-A37C-A2CF6D30A712}"/>
              </a:ext>
            </a:extLst>
          </p:cNvPr>
          <p:cNvSpPr txBox="1">
            <a:spLocks/>
          </p:cNvSpPr>
          <p:nvPr userDrawn="1"/>
        </p:nvSpPr>
        <p:spPr>
          <a:xfrm>
            <a:off x="838200" y="16697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es-MX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70114" y="366713"/>
            <a:ext cx="4008846" cy="1303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902F6A71-34EE-B34B-AFA7-18487432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7A14938F-592E-C442-8304-19C2B2DCC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47B6C953-D0A6-0944-AF6E-40BEA205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ext Placeholder 9">
            <a:extLst>
              <a:ext uri="{FF2B5EF4-FFF2-40B4-BE49-F238E27FC236}">
                <a16:creationId xmlns="" xmlns:a16="http://schemas.microsoft.com/office/drawing/2014/main" id="{E24DA103-E0A4-614B-B8A5-B5EC39AB2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639" y="2856183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0372707F-ED60-CD4B-B079-83E5321898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2137" y="3876851"/>
            <a:ext cx="7119240" cy="6588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Montserrat Medium" panose="00000600000000000000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44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iris.paho.org/bitstream/handle/10665.2/3270/OPS-Vigilancia-Infecciones-Modulo-III-2012.pdf?sequence=1&amp;isAllowed=y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E3D816-0452-AE43-995F-82FF1900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20" y="595891"/>
            <a:ext cx="11465560" cy="1325563"/>
          </a:xfrm>
        </p:spPr>
        <p:txBody>
          <a:bodyPr/>
          <a:lstStyle/>
          <a:p>
            <a:r>
              <a:rPr lang="es-MX" sz="3600" dirty="0"/>
              <a:t> PLAN EMERGENTE DE CAPACITACION  PARA MEJORA DE PROCESOS </a:t>
            </a:r>
            <a:r>
              <a:rPr lang="es-MX" sz="3600" dirty="0" smtClean="0"/>
              <a:t>ASISTENCIALES</a:t>
            </a:r>
            <a:br>
              <a:rPr lang="es-MX" sz="3600" dirty="0" smtClean="0"/>
            </a:br>
            <a:r>
              <a:rPr lang="es-MX" sz="3600" dirty="0" smtClean="0"/>
              <a:t> </a:t>
            </a:r>
            <a:r>
              <a:rPr lang="es-MX" sz="2400" dirty="0"/>
              <a:t>RETO DE 120 DÍAS </a:t>
            </a:r>
            <a:r>
              <a:rPr lang="es-MX" sz="2400" dirty="0" smtClean="0"/>
              <a:t>  </a:t>
            </a:r>
            <a:br>
              <a:rPr lang="es-MX" sz="2400" dirty="0" smtClean="0"/>
            </a:br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sz="3600" dirty="0" smtClean="0"/>
              <a:t>HGZ89 </a:t>
            </a:r>
            <a:r>
              <a:rPr lang="es-MX" sz="3600" dirty="0"/>
              <a:t>“Chapultepec”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AFBE54E-50F5-5D42-993F-3FC0B29C4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sz="3600" dirty="0" smtClean="0"/>
              <a:t>Vigilancia Epidemiológica Activa de </a:t>
            </a:r>
            <a:r>
              <a:rPr lang="es-MX" sz="3600" dirty="0"/>
              <a:t>l</a:t>
            </a:r>
            <a:r>
              <a:rPr lang="es-MX" sz="3600" dirty="0" smtClean="0"/>
              <a:t>as IAAS </a:t>
            </a:r>
          </a:p>
          <a:p>
            <a:r>
              <a:rPr lang="es-MX" sz="3600" dirty="0" smtClean="0"/>
              <a:t>Notificación y Seguimiento de Brotes </a:t>
            </a:r>
            <a:endParaRPr lang="es-MX" sz="3600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FE0F850-2B40-C744-98D5-C22A2ADC8B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486" y="3959037"/>
            <a:ext cx="2546524" cy="2857286"/>
          </a:xfrm>
          <a:prstGeom prst="rect">
            <a:avLst/>
          </a:prstGeom>
        </p:spPr>
      </p:pic>
      <p:pic>
        <p:nvPicPr>
          <p:cNvPr id="7" name="Google Shape;35;p8" descr="LOGO IMSS VERDE-02.png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3340" y="4626840"/>
            <a:ext cx="1297059" cy="15216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>
            <a:extLst>
              <a:ext uri="{FF2B5EF4-FFF2-40B4-BE49-F238E27FC236}">
                <a16:creationId xmlns="" xmlns:a16="http://schemas.microsoft.com/office/drawing/2014/main" id="{3AFBE54E-50F5-5D42-993F-3FC0B29C4814}"/>
              </a:ext>
            </a:extLst>
          </p:cNvPr>
          <p:cNvSpPr txBox="1">
            <a:spLocks/>
          </p:cNvSpPr>
          <p:nvPr/>
        </p:nvSpPr>
        <p:spPr>
          <a:xfrm>
            <a:off x="269089" y="6148520"/>
            <a:ext cx="3845711" cy="5689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dirty="0" smtClean="0"/>
              <a:t>Coordinación Clínica de Educación e Investigación en Salud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68422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11424920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Vigilancia y Notificación</a:t>
            </a:r>
            <a:endParaRPr lang="es-MX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479695" y="1209374"/>
            <a:ext cx="7694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200"/>
            </a:pPr>
            <a:r>
              <a:rPr lang="es-MX" sz="2400" dirty="0" smtClean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Infecciones Asociadas a la Atención de la Salud</a:t>
            </a:r>
            <a:endParaRPr lang="es-MX" sz="2400" dirty="0">
              <a:solidFill>
                <a:srgbClr val="BC945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79695" y="2066239"/>
            <a:ext cx="858362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AREAS DE </a:t>
            </a: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VIGILANCIA</a:t>
            </a:r>
            <a:endParaRPr lang="es-MX" b="1" dirty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endParaRPr lang="es-MX" b="1" dirty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r>
              <a:rPr lang="es-MX" dirty="0" smtClean="0">
                <a:latin typeface="Montserrat"/>
              </a:rPr>
              <a:t>Todas </a:t>
            </a:r>
            <a:r>
              <a:rPr lang="es-MX" dirty="0">
                <a:latin typeface="Montserrat"/>
              </a:rPr>
              <a:t>las áreas del </a:t>
            </a:r>
            <a:r>
              <a:rPr lang="es-MX" dirty="0" smtClean="0">
                <a:latin typeface="Montserrat"/>
              </a:rPr>
              <a:t>hospital con prioridad a las áreas </a:t>
            </a:r>
            <a:r>
              <a:rPr lang="es-MX" dirty="0">
                <a:latin typeface="Montserrat"/>
              </a:rPr>
              <a:t>consideradas de mayor riesgo tales como:</a:t>
            </a:r>
          </a:p>
          <a:p>
            <a:endParaRPr lang="es-MX" dirty="0">
              <a:latin typeface="Montserra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Montserrat"/>
              </a:rPr>
              <a:t>Unidad de terapia </a:t>
            </a:r>
            <a:r>
              <a:rPr lang="es-MX" dirty="0" smtClean="0">
                <a:latin typeface="Montserrat"/>
              </a:rPr>
              <a:t>intermedia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Montserrat"/>
              </a:rPr>
              <a:t>Terapia sustitutiva renal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Montserrat"/>
              </a:rPr>
              <a:t>Urgencias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err="1" smtClean="0">
                <a:latin typeface="Montserrat"/>
              </a:rPr>
              <a:t>Tococirugia</a:t>
            </a:r>
            <a:r>
              <a:rPr lang="es-MX" dirty="0" smtClean="0">
                <a:latin typeface="Montserrat"/>
              </a:rPr>
              <a:t> </a:t>
            </a:r>
            <a:r>
              <a:rPr lang="es-MX" dirty="0">
                <a:latin typeface="Montserrat"/>
              </a:rPr>
              <a:t>(peri y </a:t>
            </a:r>
            <a:r>
              <a:rPr lang="es-MX" dirty="0" err="1">
                <a:latin typeface="Montserrat"/>
              </a:rPr>
              <a:t>trans</a:t>
            </a:r>
            <a:r>
              <a:rPr lang="es-MX" dirty="0">
                <a:latin typeface="Montserrat"/>
              </a:rPr>
              <a:t> </a:t>
            </a:r>
            <a:r>
              <a:rPr lang="es-MX" dirty="0" smtClean="0">
                <a:latin typeface="Montserrat"/>
              </a:rPr>
              <a:t>operatorio)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Montserrat"/>
              </a:rPr>
              <a:t>L</a:t>
            </a:r>
            <a:r>
              <a:rPr lang="es-MX" dirty="0" smtClean="0">
                <a:latin typeface="Montserrat"/>
              </a:rPr>
              <a:t>actario </a:t>
            </a:r>
            <a:r>
              <a:rPr lang="es-MX" dirty="0">
                <a:latin typeface="Montserrat"/>
              </a:rPr>
              <a:t>y neonatal </a:t>
            </a:r>
            <a:r>
              <a:rPr lang="es-MX" dirty="0" smtClean="0">
                <a:latin typeface="Montserrat"/>
              </a:rPr>
              <a:t>patológico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Montserrat"/>
              </a:rPr>
              <a:t>Pacientes </a:t>
            </a:r>
            <a:r>
              <a:rPr lang="es-MX" dirty="0">
                <a:latin typeface="Montserrat"/>
              </a:rPr>
              <a:t>con ventilación mecánica y </a:t>
            </a:r>
            <a:endParaRPr lang="es-MX" dirty="0" smtClean="0">
              <a:latin typeface="Montserrat"/>
            </a:endParaRPr>
          </a:p>
          <a:p>
            <a:r>
              <a:rPr lang="es-MX" dirty="0">
                <a:latin typeface="Montserrat"/>
              </a:rPr>
              <a:t> </a:t>
            </a:r>
            <a:r>
              <a:rPr lang="es-MX" dirty="0" smtClean="0">
                <a:latin typeface="Montserrat"/>
              </a:rPr>
              <a:t>  sometidos </a:t>
            </a:r>
            <a:r>
              <a:rPr lang="es-MX" dirty="0">
                <a:latin typeface="Montserrat"/>
              </a:rPr>
              <a:t>a maniobras de reanimación así </a:t>
            </a:r>
            <a:endParaRPr lang="es-MX" dirty="0" smtClean="0">
              <a:latin typeface="Montserrat"/>
            </a:endParaRPr>
          </a:p>
          <a:p>
            <a:r>
              <a:rPr lang="es-MX" dirty="0" smtClean="0">
                <a:latin typeface="Montserrat"/>
              </a:rPr>
              <a:t>   como  </a:t>
            </a:r>
            <a:r>
              <a:rPr lang="es-MX" dirty="0">
                <a:latin typeface="Montserrat"/>
              </a:rPr>
              <a:t>a procedimientos quirúrgicos o invasivos.</a:t>
            </a:r>
          </a:p>
          <a:p>
            <a:endParaRPr lang="es-MX" sz="1600" b="1" dirty="0" smtClean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446" y="2666125"/>
            <a:ext cx="5680262" cy="31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19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11424920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Líneas de Acción</a:t>
            </a:r>
            <a:endParaRPr lang="es-MX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479695" y="1209374"/>
            <a:ext cx="7694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200"/>
            </a:pPr>
            <a:r>
              <a:rPr lang="es-MX" sz="2400" dirty="0" smtClean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Infecciones Asociadas a la Atención de la Salud</a:t>
            </a:r>
            <a:endParaRPr lang="es-MX" sz="2400" dirty="0">
              <a:solidFill>
                <a:srgbClr val="BC945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79695" y="2066239"/>
            <a:ext cx="8583623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AREAS DE </a:t>
            </a: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VIGILANCIA</a:t>
            </a:r>
            <a:endParaRPr lang="es-MX" b="1" dirty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endParaRPr lang="es-MX" b="1" dirty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pPr marL="342900" indent="-342900">
              <a:buAutoNum type="arabicPeriod"/>
            </a:pPr>
            <a:r>
              <a:rPr lang="es-MX" sz="1600" b="1" dirty="0" smtClean="0">
                <a:solidFill>
                  <a:schemeClr val="accent6">
                    <a:lumMod val="75000"/>
                  </a:schemeClr>
                </a:solidFill>
                <a:latin typeface="Montserrat"/>
              </a:rPr>
              <a:t>Infección </a:t>
            </a:r>
            <a:r>
              <a:rPr lang="es-MX" sz="1600" b="1" dirty="0">
                <a:solidFill>
                  <a:schemeClr val="accent6">
                    <a:lumMod val="75000"/>
                  </a:schemeClr>
                </a:solidFill>
                <a:latin typeface="Montserrat"/>
              </a:rPr>
              <a:t>del Torrente Sanguíneo Asociada al uso de </a:t>
            </a:r>
            <a:r>
              <a:rPr lang="es-MX" sz="1600" b="1" dirty="0" smtClean="0">
                <a:solidFill>
                  <a:schemeClr val="accent6">
                    <a:lumMod val="75000"/>
                  </a:schemeClr>
                </a:solidFill>
                <a:latin typeface="Montserrat"/>
              </a:rPr>
              <a:t>CVC</a:t>
            </a:r>
          </a:p>
          <a:p>
            <a:pPr marL="342900" indent="-342900">
              <a:buAutoNum type="arabicPeriod"/>
            </a:pPr>
            <a:r>
              <a:rPr lang="es-MX" sz="1600" b="1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</a:rPr>
              <a:t>Infección de Sitio </a:t>
            </a:r>
            <a:r>
              <a:rPr lang="es-MX" sz="1600" b="1" dirty="0" smtClean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</a:rPr>
              <a:t>Quirúrgico (ISQ)</a:t>
            </a:r>
          </a:p>
          <a:p>
            <a:pPr marL="342900" indent="-342900">
              <a:buAutoNum type="arabicPeriod"/>
            </a:pPr>
            <a:r>
              <a:rPr lang="es-MX" sz="1600" b="1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</a:rPr>
              <a:t>Neumonía Asociada a la Ventilación </a:t>
            </a:r>
            <a:r>
              <a:rPr lang="es-MX" sz="1600" b="1" dirty="0" smtClean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</a:rPr>
              <a:t>Mecánica (NAVM)</a:t>
            </a:r>
          </a:p>
          <a:p>
            <a:pPr marL="342900" indent="-342900">
              <a:buAutoNum type="arabicPeriod"/>
            </a:pPr>
            <a:r>
              <a:rPr lang="es-MX" sz="1600" b="1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</a:rPr>
              <a:t>Infección de Vías Urinarias Asociadas al uso de </a:t>
            </a:r>
            <a:r>
              <a:rPr lang="es-MX" sz="1600" b="1" dirty="0" smtClean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</a:rPr>
              <a:t>Catéter Urinario (IVU)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 smtClean="0">
                <a:latin typeface="Montserrat" panose="00000500000000000000" pitchFamily="2" charset="0"/>
              </a:rPr>
              <a:t>Precauciones </a:t>
            </a:r>
            <a:r>
              <a:rPr lang="es-MX" sz="1600" dirty="0">
                <a:latin typeface="Montserrat" panose="00000500000000000000" pitchFamily="2" charset="0"/>
              </a:rPr>
              <a:t>estándar y por mecanismos de </a:t>
            </a:r>
            <a:r>
              <a:rPr lang="es-MX" sz="1600" dirty="0" smtClean="0">
                <a:latin typeface="Montserrat" panose="00000500000000000000" pitchFamily="2" charset="0"/>
              </a:rPr>
              <a:t>transmisión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>
                <a:latin typeface="Montserrat" panose="00000500000000000000" pitchFamily="2" charset="0"/>
              </a:rPr>
              <a:t>Limpieza y desinfección de áreas hospitalarias y medios de </a:t>
            </a:r>
            <a:r>
              <a:rPr lang="es-MX" sz="1600" dirty="0" smtClean="0">
                <a:latin typeface="Montserrat" panose="00000500000000000000" pitchFamily="2" charset="0"/>
              </a:rPr>
              <a:t>transporte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>
                <a:latin typeface="Montserrat" panose="00000500000000000000" pitchFamily="2" charset="0"/>
              </a:rPr>
              <a:t>Uso de antisépticos, desinfección y esterilización de dispositivos médicos, materiales y equipos de </a:t>
            </a:r>
            <a:r>
              <a:rPr lang="es-MX" sz="1600" dirty="0" smtClean="0">
                <a:latin typeface="Montserrat" panose="00000500000000000000" pitchFamily="2" charset="0"/>
              </a:rPr>
              <a:t>reúso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>
                <a:latin typeface="Montserrat" panose="00000500000000000000" pitchFamily="2" charset="0"/>
              </a:rPr>
              <a:t>Higiene de </a:t>
            </a:r>
            <a:r>
              <a:rPr lang="es-MX" sz="1600" dirty="0" smtClean="0">
                <a:latin typeface="Montserrat" panose="00000500000000000000" pitchFamily="2" charset="0"/>
              </a:rPr>
              <a:t>Manos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>
                <a:latin typeface="Montserrat" panose="00000500000000000000" pitchFamily="2" charset="0"/>
              </a:rPr>
              <a:t>Manejo adecuado de Alimentos, Sucedáneos de Leche Materna y Dietas </a:t>
            </a:r>
            <a:r>
              <a:rPr lang="es-MX" sz="1600" dirty="0" smtClean="0">
                <a:latin typeface="Montserrat" panose="00000500000000000000" pitchFamily="2" charset="0"/>
              </a:rPr>
              <a:t>Enterales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>
                <a:latin typeface="Montserrat" panose="00000500000000000000" pitchFamily="2" charset="0"/>
              </a:rPr>
              <a:t>Uso Racional de </a:t>
            </a:r>
            <a:r>
              <a:rPr lang="es-MX" sz="1600" dirty="0" smtClean="0">
                <a:latin typeface="Montserrat" panose="00000500000000000000" pitchFamily="2" charset="0"/>
              </a:rPr>
              <a:t>Antimicrobianos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>
                <a:latin typeface="Montserrat" panose="00000500000000000000" pitchFamily="2" charset="0"/>
              </a:rPr>
              <a:t>Funcionalidad del </a:t>
            </a:r>
            <a:r>
              <a:rPr lang="es-MX" sz="1600" dirty="0" smtClean="0">
                <a:latin typeface="Montserrat" panose="00000500000000000000" pitchFamily="2" charset="0"/>
              </a:rPr>
              <a:t>CODECIN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>
                <a:latin typeface="Montserrat" panose="00000500000000000000" pitchFamily="2" charset="0"/>
              </a:rPr>
              <a:t>Vigilancia </a:t>
            </a:r>
            <a:r>
              <a:rPr lang="es-MX" sz="1600" dirty="0" smtClean="0">
                <a:latin typeface="Montserrat" panose="00000500000000000000" pitchFamily="2" charset="0"/>
              </a:rPr>
              <a:t>Epidemiológica</a:t>
            </a:r>
          </a:p>
          <a:p>
            <a:pPr algn="r"/>
            <a:r>
              <a:rPr lang="es-MX" sz="700" dirty="0" smtClean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PROGRAMA INSTITUCIONAL DE PREVENCIÓN Y CONTROL DE INFECCIONES ASOCIADAS A LA ATENCIÓN DE LA SALUD 2019-2024</a:t>
            </a:r>
          </a:p>
        </p:txBody>
      </p:sp>
    </p:spTree>
    <p:extLst>
      <p:ext uri="{BB962C8B-B14F-4D97-AF65-F5344CB8AC3E}">
        <p14:creationId xmlns:p14="http://schemas.microsoft.com/office/powerpoint/2010/main" val="180832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11424920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Notificación y Seguimiento</a:t>
            </a:r>
            <a:endParaRPr lang="es-MX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479695" y="1209374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200"/>
            </a:pPr>
            <a:r>
              <a:rPr lang="es-MX" sz="2400" dirty="0" smtClean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Brotes</a:t>
            </a:r>
            <a:endParaRPr lang="es-MX" sz="2400" dirty="0">
              <a:solidFill>
                <a:srgbClr val="BC945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79696" y="2066239"/>
            <a:ext cx="56137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Notificación inmediata</a:t>
            </a:r>
          </a:p>
          <a:p>
            <a:endParaRPr lang="es-MX" dirty="0" smtClean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Es la notificación o comunicación que debe realizarse por la vía más rápida disponible</a:t>
            </a:r>
          </a:p>
          <a:p>
            <a:endParaRPr lang="es-MX" dirty="0" smtClean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 La notificación inmediata </a:t>
            </a: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debe realizarla la fuente de información (personal de la salud) a la Unidad de Vigilancia  (Epidemiología) </a:t>
            </a:r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y ésta, a su vez, al nivel inmediato superior, de acuerdo con los niveles técnico-administrativos del SNS, y en forma directa y simultánea, a la representación nacional del órgano normativo del SINAVE.</a:t>
            </a:r>
            <a:endParaRPr lang="es-MX" sz="700" dirty="0" smtClean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812" y="2066239"/>
            <a:ext cx="4773994" cy="375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8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11424920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Notificación y Seguimiento</a:t>
            </a:r>
            <a:endParaRPr lang="es-MX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479695" y="1209374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200"/>
            </a:pPr>
            <a:r>
              <a:rPr lang="es-MX" sz="2400" dirty="0" smtClean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Brotes</a:t>
            </a:r>
            <a:endParaRPr lang="es-MX" sz="2400" dirty="0">
              <a:solidFill>
                <a:srgbClr val="BC945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79696" y="2066239"/>
            <a:ext cx="55042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• Poliomielitis</a:t>
            </a:r>
            <a:endParaRPr lang="es-MX" b="1" dirty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• Parálisis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flácida aguda</a:t>
            </a:r>
          </a:p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• Sarampión</a:t>
            </a:r>
            <a:endParaRPr lang="es-MX" b="1" dirty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• Enfermedad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febril exantemática</a:t>
            </a:r>
          </a:p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• Difteria</a:t>
            </a:r>
            <a:endParaRPr lang="es-MX" b="1" dirty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• Tos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ferina síndrome </a:t>
            </a:r>
            <a:r>
              <a:rPr lang="es-MX" b="1" dirty="0" err="1">
                <a:solidFill>
                  <a:schemeClr val="accent6">
                    <a:lumMod val="50000"/>
                  </a:schemeClr>
                </a:solidFill>
                <a:latin typeface="Montserrat"/>
              </a:rPr>
              <a:t>coqueluchoide</a:t>
            </a:r>
            <a:endParaRPr lang="es-MX" b="1" dirty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• Cólera</a:t>
            </a:r>
            <a:endParaRPr lang="es-MX" b="1" dirty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• Tétanos</a:t>
            </a:r>
            <a:endParaRPr lang="es-MX" b="1" dirty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• Tétanos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neonatal</a:t>
            </a:r>
          </a:p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• Tuberculosis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meníngea</a:t>
            </a:r>
          </a:p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• Meningoencefalitis</a:t>
            </a:r>
            <a:endParaRPr lang="es-MX" b="1" dirty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• Fiebre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amarilla</a:t>
            </a:r>
          </a:p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• Peste</a:t>
            </a:r>
            <a:endParaRPr lang="es-MX" b="1" dirty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• Fiebre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recurrente</a:t>
            </a:r>
          </a:p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• Rubéola congénita</a:t>
            </a:r>
            <a:endParaRPr lang="es-MX" sz="700" dirty="0" smtClean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36342" y="2066238"/>
            <a:ext cx="5504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• Fiebre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manchada</a:t>
            </a:r>
          </a:p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• Meningitis </a:t>
            </a:r>
            <a:r>
              <a:rPr lang="es-MX" b="1" dirty="0" err="1">
                <a:solidFill>
                  <a:schemeClr val="accent6">
                    <a:lumMod val="50000"/>
                  </a:schemeClr>
                </a:solidFill>
                <a:latin typeface="Montserrat"/>
              </a:rPr>
              <a:t>meningocócica</a:t>
            </a:r>
            <a:endParaRPr lang="es-MX" b="1" dirty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• Sífilis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congénita</a:t>
            </a:r>
          </a:p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• Influenza</a:t>
            </a:r>
            <a:endParaRPr lang="es-MX" b="1" dirty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• Encefalitis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equina venezolana</a:t>
            </a:r>
          </a:p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• Dengue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clásico</a:t>
            </a:r>
          </a:p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• Dengue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hemorrágico</a:t>
            </a:r>
          </a:p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• Paludismo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por </a:t>
            </a:r>
            <a:r>
              <a:rPr lang="es-MX" b="1" dirty="0" err="1">
                <a:solidFill>
                  <a:schemeClr val="accent6">
                    <a:lumMod val="50000"/>
                  </a:schemeClr>
                </a:solidFill>
                <a:latin typeface="Montserrat"/>
              </a:rPr>
              <a:t>Plasmodium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 </a:t>
            </a:r>
            <a:endParaRPr lang="es-MX" b="1" dirty="0" smtClean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 </a:t>
            </a: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              </a:t>
            </a:r>
            <a:r>
              <a:rPr lang="es-MX" b="1" dirty="0" err="1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falciparum</a:t>
            </a:r>
            <a:endParaRPr lang="es-MX" b="1" dirty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• Rabia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humana</a:t>
            </a:r>
          </a:p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• Lesiones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por abeja africanizada</a:t>
            </a:r>
          </a:p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• Eventos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adversos temporalmente </a:t>
            </a:r>
            <a:endParaRPr lang="es-MX" b="1" dirty="0" smtClean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 </a:t>
            </a: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             asociados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a la vacunación y </a:t>
            </a:r>
            <a:endParaRPr lang="es-MX" b="1" dirty="0" smtClean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 </a:t>
            </a: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             substancias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biológicas</a:t>
            </a: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SIDA y VIH</a:t>
            </a:r>
          </a:p>
          <a:p>
            <a:endParaRPr lang="es-MX" b="1" dirty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2757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11424920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Notificación y Seguimiento</a:t>
            </a:r>
            <a:endParaRPr lang="es-MX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479695" y="1209374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200"/>
            </a:pPr>
            <a:r>
              <a:rPr lang="es-MX" sz="2400" dirty="0" smtClean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Brotes</a:t>
            </a:r>
            <a:endParaRPr lang="es-MX" sz="2400" dirty="0">
              <a:solidFill>
                <a:srgbClr val="BC945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79695" y="2066239"/>
            <a:ext cx="1095867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Notificación diaria</a:t>
            </a:r>
          </a:p>
          <a:p>
            <a:endParaRPr lang="es-MX" b="1" dirty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Se notifica la </a:t>
            </a: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ausencia o presencia de cualquier padecimiento que se defina por la representación nacional del órgano normativo, por su importancia, trascendencia o impacto epidemiológico. </a:t>
            </a:r>
            <a:r>
              <a:rPr lang="es-MX" b="1" dirty="0" err="1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Ejem</a:t>
            </a: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:</a:t>
            </a:r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 cólera</a:t>
            </a:r>
          </a:p>
          <a:p>
            <a:endParaRPr lang="es-MX" b="1" dirty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Notificación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semanal</a:t>
            </a:r>
          </a:p>
          <a:p>
            <a:endParaRPr lang="es-MX" b="1" dirty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Casos sospechosos, probables, confirmados </a:t>
            </a: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y </a:t>
            </a:r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compatibles a través</a:t>
            </a:r>
          </a:p>
          <a:p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 </a:t>
            </a: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de la forma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"Informe Semanal de Casos Nuevos de </a:t>
            </a:r>
            <a:endParaRPr lang="es-MX" b="1" dirty="0" smtClean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Enfermedades“</a:t>
            </a:r>
          </a:p>
          <a:p>
            <a:endParaRPr lang="es-MX" b="1" dirty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r>
              <a:rPr lang="es-MX" b="1" dirty="0" err="1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Ejem</a:t>
            </a: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: </a:t>
            </a:r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Enfermedades </a:t>
            </a: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prevenibles por </a:t>
            </a:r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vacunación, enfermedades</a:t>
            </a:r>
          </a:p>
          <a:p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 </a:t>
            </a: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infecciosas y parasitarias del aparato </a:t>
            </a:r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digestivo,  </a:t>
            </a: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del aparato </a:t>
            </a:r>
            <a:endParaRPr lang="es-MX" dirty="0" smtClean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respiratorio,  </a:t>
            </a: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de transmisión </a:t>
            </a:r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sexual, </a:t>
            </a: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por </a:t>
            </a:r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vectores,  etc.</a:t>
            </a:r>
            <a:endParaRPr lang="es-MX" dirty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endParaRPr lang="es-MX" b="1" dirty="0" smtClean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endParaRPr lang="es-MX" b="1" dirty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854" y="3626099"/>
            <a:ext cx="3927146" cy="324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89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11424920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Notificación y Seguimiento</a:t>
            </a:r>
            <a:endParaRPr lang="es-MX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479695" y="1209374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200"/>
            </a:pPr>
            <a:r>
              <a:rPr lang="es-MX" sz="2400" dirty="0" smtClean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Brotes</a:t>
            </a:r>
            <a:endParaRPr lang="es-MX" sz="2400" dirty="0">
              <a:solidFill>
                <a:srgbClr val="BC945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79695" y="2066239"/>
            <a:ext cx="67817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Notificación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mensual</a:t>
            </a:r>
          </a:p>
          <a:p>
            <a:endParaRPr lang="es-MX" b="1" dirty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Padecimientos </a:t>
            </a: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o eventos establecidos por el órgano normativo y aquellos que se incluyan en los Subsistemas Especiales de Vigilancia Epidemiológica como se </a:t>
            </a:r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establece</a:t>
            </a:r>
            <a:endParaRPr lang="es-MX" dirty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endParaRPr lang="es-MX" dirty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Notificación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anual</a:t>
            </a:r>
          </a:p>
          <a:p>
            <a:endParaRPr lang="es-MX" b="1" dirty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Concentrado </a:t>
            </a: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de los casos de todos los padecimientos, eventos y circunstancias sujetos a vigilancia, con el propósito de rectificar o ratificar la información proporcionada a través de la notificación inmediata, diaria, semanal y mensual durante el año.</a:t>
            </a:r>
          </a:p>
          <a:p>
            <a:endParaRPr lang="es-MX" dirty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.</a:t>
            </a:r>
            <a:endParaRPr lang="es-MX" sz="700" dirty="0" smtClean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9681" y="3133163"/>
            <a:ext cx="3863754" cy="372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76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11424920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Notificación y Seguimiento </a:t>
            </a:r>
            <a:endParaRPr lang="es-MX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479695" y="1209374"/>
            <a:ext cx="7694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200"/>
            </a:pPr>
            <a:r>
              <a:rPr lang="es-MX" sz="2400" dirty="0" smtClean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Infecciones Asociadas a la Atención de la Salud</a:t>
            </a:r>
            <a:endParaRPr lang="es-MX" sz="2400" dirty="0">
              <a:solidFill>
                <a:srgbClr val="BC945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79695" y="2066239"/>
            <a:ext cx="549079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AREAS DE </a:t>
            </a: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VIGILANCIA</a:t>
            </a:r>
            <a:endParaRPr lang="es-MX" b="1" dirty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endParaRPr lang="es-MX" b="1" dirty="0" smtClean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El personal de salud  deberá notificar la presencia de infecciones asociada  la atención a la salud al Servicio de Epidemiología del Hospital y registrar su presencia en el expediente clínico del paciente.</a:t>
            </a:r>
          </a:p>
          <a:p>
            <a:endParaRPr lang="es-MX" b="1" dirty="0" smtClean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Principalmente:</a:t>
            </a:r>
          </a:p>
          <a:p>
            <a:pPr marL="342900" indent="-342900">
              <a:buAutoNum type="arabicPeriod"/>
            </a:pPr>
            <a:r>
              <a:rPr lang="es-MX" sz="1600" b="1" dirty="0" smtClean="0">
                <a:solidFill>
                  <a:schemeClr val="accent6">
                    <a:lumMod val="75000"/>
                  </a:schemeClr>
                </a:solidFill>
                <a:latin typeface="Montserrat"/>
              </a:rPr>
              <a:t>Infección </a:t>
            </a:r>
            <a:r>
              <a:rPr lang="es-MX" sz="1600" b="1" dirty="0">
                <a:solidFill>
                  <a:schemeClr val="accent6">
                    <a:lumMod val="75000"/>
                  </a:schemeClr>
                </a:solidFill>
                <a:latin typeface="Montserrat"/>
              </a:rPr>
              <a:t>del Torrente Sanguíneo Asociada al uso de </a:t>
            </a:r>
            <a:r>
              <a:rPr lang="es-MX" sz="1600" b="1" dirty="0" smtClean="0">
                <a:solidFill>
                  <a:schemeClr val="accent6">
                    <a:lumMod val="75000"/>
                  </a:schemeClr>
                </a:solidFill>
                <a:latin typeface="Montserrat"/>
              </a:rPr>
              <a:t>CVC</a:t>
            </a:r>
          </a:p>
          <a:p>
            <a:pPr marL="342900" indent="-342900">
              <a:buAutoNum type="arabicPeriod"/>
            </a:pPr>
            <a:r>
              <a:rPr lang="es-MX" sz="1600" b="1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</a:rPr>
              <a:t>Infección de Sitio </a:t>
            </a:r>
            <a:r>
              <a:rPr lang="es-MX" sz="1600" b="1" dirty="0" smtClean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</a:rPr>
              <a:t>Quirúrgico (ISQ)</a:t>
            </a:r>
          </a:p>
          <a:p>
            <a:pPr marL="342900" indent="-342900">
              <a:buAutoNum type="arabicPeriod"/>
            </a:pPr>
            <a:r>
              <a:rPr lang="es-MX" sz="1600" b="1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</a:rPr>
              <a:t>Neumonía Asociada a la Ventilación </a:t>
            </a:r>
            <a:r>
              <a:rPr lang="es-MX" sz="1600" b="1" dirty="0" smtClean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</a:rPr>
              <a:t>Mecánica (NAVM)</a:t>
            </a:r>
          </a:p>
          <a:p>
            <a:pPr marL="342900" indent="-342900">
              <a:buAutoNum type="arabicPeriod"/>
            </a:pPr>
            <a:r>
              <a:rPr lang="es-MX" sz="1600" b="1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</a:rPr>
              <a:t>Infección de Vías Urinarias Asociadas al uso de </a:t>
            </a:r>
            <a:r>
              <a:rPr lang="es-MX" sz="1600" b="1" dirty="0" smtClean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</a:rPr>
              <a:t>Catéter Urinario (IVU)</a:t>
            </a:r>
          </a:p>
          <a:p>
            <a:pPr marL="342900" indent="-342900">
              <a:buAutoNum type="arabicPeriod"/>
            </a:pPr>
            <a:endParaRPr lang="es-MX" sz="1600" b="1" dirty="0">
              <a:solidFill>
                <a:schemeClr val="accent6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436480">
            <a:off x="6093460" y="2505075"/>
            <a:ext cx="5718934" cy="28737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10378130" y="3679731"/>
            <a:ext cx="1211718" cy="5244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74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11424920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err="1" smtClean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Analisis</a:t>
            </a:r>
            <a:endParaRPr lang="es-MX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479695" y="1209374"/>
            <a:ext cx="24801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200"/>
            </a:pPr>
            <a:r>
              <a:rPr lang="es-MX" sz="2400" dirty="0" smtClean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Epidemiología</a:t>
            </a:r>
            <a:endParaRPr lang="es-MX" sz="2400" dirty="0">
              <a:solidFill>
                <a:srgbClr val="BC945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79695" y="2066239"/>
            <a:ext cx="65396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Análisis</a:t>
            </a:r>
            <a:endParaRPr lang="es-MX" b="1" dirty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endParaRPr lang="es-MX" b="1" dirty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La </a:t>
            </a: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información recibida en los diferentes niveles debe ser analizada conforme a sus </a:t>
            </a:r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necesidades  y </a:t>
            </a: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posibilidades, sin embargo, el análisis mínimo para cualquier nivel son los indicadores básicos, que</a:t>
            </a:r>
          </a:p>
          <a:p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consisten en:</a:t>
            </a:r>
          </a:p>
          <a:p>
            <a:endParaRPr lang="es-MX" b="1" dirty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Frecuencias</a:t>
            </a:r>
          </a:p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Tendencias</a:t>
            </a:r>
            <a:endParaRPr lang="es-MX" b="1" dirty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Medidas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de </a:t>
            </a: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asociación</a:t>
            </a:r>
            <a:endParaRPr lang="es-MX" b="1" dirty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Tablas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de </a:t>
            </a: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vida</a:t>
            </a:r>
          </a:p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Indicadores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de evaluación.</a:t>
            </a:r>
          </a:p>
          <a:p>
            <a:endParaRPr lang="es-MX" b="1" dirty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329" y="2539705"/>
            <a:ext cx="4271084" cy="33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77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11424920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Análisis</a:t>
            </a:r>
            <a:endParaRPr lang="es-MX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479695" y="1209374"/>
            <a:ext cx="24801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200"/>
            </a:pPr>
            <a:r>
              <a:rPr lang="es-MX" sz="2400" dirty="0" smtClean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Epidemiología</a:t>
            </a:r>
            <a:endParaRPr lang="es-MX" sz="2400" dirty="0">
              <a:solidFill>
                <a:srgbClr val="BC945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79696" y="2066239"/>
            <a:ext cx="66203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Difusión</a:t>
            </a:r>
            <a:endParaRPr lang="es-MX" b="1" dirty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endParaRPr lang="es-MX" b="1" dirty="0" smtClean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La </a:t>
            </a: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información epidemiológica debe difundirse semanalmente por los servicios estatales de salud, por los Grupos Institucionales de Vigilancia, a través de publicaciones periódicas o extraordinarias, como el Boletín Diario Epidemiología, el Boletín Semanal Epidemiología, anuarios estadísticos, monografías, informes y/o publicaciones especiales.</a:t>
            </a:r>
            <a:endParaRPr lang="es-MX" sz="700" dirty="0" smtClean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981" y="1440206"/>
            <a:ext cx="3681945" cy="40245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5835">
            <a:off x="8060949" y="3700056"/>
            <a:ext cx="3667125" cy="2162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6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="" xmlns:a16="http://schemas.microsoft.com/office/drawing/2014/main" id="{EB2D943A-B99B-A940-9C9B-4981D70C8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8396" y="2885880"/>
            <a:ext cx="10126721" cy="561931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¡GRACIAS!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E2650F48-93C2-1F4A-913E-D11FF03997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439" y="3839844"/>
            <a:ext cx="2546524" cy="2857286"/>
          </a:xfrm>
          <a:prstGeom prst="rect">
            <a:avLst/>
          </a:prstGeom>
        </p:spPr>
      </p:pic>
      <p:pic>
        <p:nvPicPr>
          <p:cNvPr id="7" name="Google Shape;35;p8" descr="LOGO IMSS VERDE-02.png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7470" y="4225100"/>
            <a:ext cx="1297059" cy="1521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22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11424920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Objetivo</a:t>
            </a:r>
            <a:endParaRPr lang="es-MX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479695" y="1209374"/>
            <a:ext cx="1505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200"/>
            </a:pPr>
            <a:r>
              <a:rPr lang="es-MX" sz="2400" dirty="0" smtClean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General </a:t>
            </a:r>
            <a:endParaRPr lang="es-MX" sz="2400" dirty="0">
              <a:solidFill>
                <a:srgbClr val="BC945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79695" y="2066239"/>
            <a:ext cx="77364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rgbClr val="000000"/>
                </a:solidFill>
                <a:latin typeface="Montserrat"/>
              </a:rPr>
              <a:t>Establecer los criterios, especificaciones y directrices de operación del Sistema Nacional de Vigilancia Epidemiológica, para la recolección sistemática, continua, oportuna y confiable de información relevante y necesaria sobre las condiciones de salud de la población y sus determinantes.</a:t>
            </a:r>
            <a:endParaRPr lang="es-MX" sz="2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48717" y="4005231"/>
            <a:ext cx="5118848" cy="247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8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11424920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Sitio WEB</a:t>
            </a:r>
            <a:endParaRPr lang="es-MX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479695" y="1209374"/>
            <a:ext cx="2565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200"/>
            </a:pPr>
            <a:r>
              <a:rPr lang="es-MX" sz="2400" dirty="0" smtClean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Epidemiología </a:t>
            </a:r>
            <a:endParaRPr lang="es-MX" sz="2400" dirty="0">
              <a:solidFill>
                <a:srgbClr val="BC945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626" y="800822"/>
            <a:ext cx="412432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05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11424920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Introducción</a:t>
            </a:r>
            <a:endParaRPr lang="es-MX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479695" y="1209374"/>
            <a:ext cx="1787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200"/>
            </a:pPr>
            <a:r>
              <a:rPr lang="es-MX" sz="2400" dirty="0" smtClean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CODECIN </a:t>
            </a:r>
            <a:endParaRPr lang="es-MX" sz="2400" dirty="0">
              <a:solidFill>
                <a:srgbClr val="BC945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79695" y="3033755"/>
            <a:ext cx="67144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>
              <a:solidFill>
                <a:srgbClr val="000000"/>
              </a:solidFill>
              <a:latin typeface="Montserrat"/>
            </a:endParaRPr>
          </a:p>
          <a:p>
            <a:r>
              <a:rPr lang="es-MX" dirty="0" smtClean="0">
                <a:solidFill>
                  <a:srgbClr val="000000"/>
                </a:solidFill>
                <a:latin typeface="Montserrat"/>
              </a:rPr>
              <a:t>Nuestro Hospital, cuenta con el </a:t>
            </a:r>
            <a:r>
              <a:rPr lang="es-MX" b="1" i="1" dirty="0" err="1" smtClean="0">
                <a:solidFill>
                  <a:srgbClr val="000000"/>
                </a:solidFill>
                <a:latin typeface="Montserrat"/>
              </a:rPr>
              <a:t>CO</a:t>
            </a:r>
            <a:r>
              <a:rPr lang="es-MX" i="1" dirty="0" err="1" smtClean="0">
                <a:solidFill>
                  <a:srgbClr val="000000"/>
                </a:solidFill>
                <a:latin typeface="Montserrat"/>
              </a:rPr>
              <a:t>mité</a:t>
            </a:r>
            <a:r>
              <a:rPr lang="es-MX" i="1" dirty="0" smtClean="0">
                <a:solidFill>
                  <a:srgbClr val="000000"/>
                </a:solidFill>
                <a:latin typeface="Montserrat"/>
              </a:rPr>
              <a:t> para la </a:t>
            </a:r>
            <a:r>
              <a:rPr lang="es-MX" b="1" i="1" dirty="0" err="1" smtClean="0">
                <a:solidFill>
                  <a:srgbClr val="000000"/>
                </a:solidFill>
                <a:latin typeface="Montserrat"/>
              </a:rPr>
              <a:t>DE</a:t>
            </a:r>
            <a:r>
              <a:rPr lang="es-MX" i="1" dirty="0" err="1" smtClean="0">
                <a:solidFill>
                  <a:srgbClr val="000000"/>
                </a:solidFill>
                <a:latin typeface="Montserrat"/>
              </a:rPr>
              <a:t>tección</a:t>
            </a:r>
            <a:r>
              <a:rPr lang="es-MX" i="1" dirty="0" smtClean="0">
                <a:solidFill>
                  <a:srgbClr val="000000"/>
                </a:solidFill>
                <a:latin typeface="Montserrat"/>
              </a:rPr>
              <a:t> y </a:t>
            </a:r>
            <a:r>
              <a:rPr lang="es-MX" b="1" i="1" dirty="0" smtClean="0">
                <a:solidFill>
                  <a:srgbClr val="000000"/>
                </a:solidFill>
                <a:latin typeface="Montserrat"/>
              </a:rPr>
              <a:t>C</a:t>
            </a:r>
            <a:r>
              <a:rPr lang="es-MX" i="1" dirty="0" smtClean="0">
                <a:solidFill>
                  <a:srgbClr val="000000"/>
                </a:solidFill>
                <a:latin typeface="Montserrat"/>
              </a:rPr>
              <a:t>ontrol de las </a:t>
            </a:r>
            <a:r>
              <a:rPr lang="es-MX" b="1" i="1" dirty="0" smtClean="0">
                <a:solidFill>
                  <a:srgbClr val="000000"/>
                </a:solidFill>
                <a:latin typeface="Montserrat"/>
              </a:rPr>
              <a:t>I</a:t>
            </a:r>
            <a:r>
              <a:rPr lang="es-MX" i="1" dirty="0" smtClean="0">
                <a:solidFill>
                  <a:srgbClr val="000000"/>
                </a:solidFill>
                <a:latin typeface="Montserrat"/>
              </a:rPr>
              <a:t>nfecciones </a:t>
            </a:r>
            <a:r>
              <a:rPr lang="es-MX" b="1" i="1" dirty="0" smtClean="0">
                <a:solidFill>
                  <a:srgbClr val="000000"/>
                </a:solidFill>
                <a:latin typeface="Montserrat"/>
              </a:rPr>
              <a:t>N</a:t>
            </a:r>
            <a:r>
              <a:rPr lang="es-MX" i="1" dirty="0" smtClean="0">
                <a:solidFill>
                  <a:srgbClr val="000000"/>
                </a:solidFill>
                <a:latin typeface="Montserrat"/>
              </a:rPr>
              <a:t>osocomiales</a:t>
            </a:r>
            <a:r>
              <a:rPr lang="es-MX" dirty="0" smtClean="0">
                <a:solidFill>
                  <a:srgbClr val="000000"/>
                </a:solidFill>
                <a:latin typeface="Montserrat"/>
              </a:rPr>
              <a:t>,  </a:t>
            </a:r>
            <a:r>
              <a:rPr lang="es-MX" dirty="0">
                <a:solidFill>
                  <a:srgbClr val="000000"/>
                </a:solidFill>
                <a:latin typeface="Montserrat"/>
              </a:rPr>
              <a:t>que dentro del programa de vigilancia epidemiológica </a:t>
            </a:r>
            <a:r>
              <a:rPr lang="es-MX" dirty="0" smtClean="0">
                <a:solidFill>
                  <a:srgbClr val="000000"/>
                </a:solidFill>
                <a:latin typeface="Montserrat"/>
              </a:rPr>
              <a:t> da cumplimiento a la normatividad y cumple con </a:t>
            </a:r>
            <a:r>
              <a:rPr lang="es-MX" dirty="0">
                <a:solidFill>
                  <a:srgbClr val="000000"/>
                </a:solidFill>
                <a:latin typeface="Montserrat"/>
              </a:rPr>
              <a:t>los lineamientos de las </a:t>
            </a:r>
            <a:r>
              <a:rPr lang="es-MX" dirty="0" smtClean="0">
                <a:solidFill>
                  <a:srgbClr val="000000"/>
                </a:solidFill>
                <a:latin typeface="Montserrat"/>
              </a:rPr>
              <a:t>normas,  fungiendo como </a:t>
            </a:r>
            <a:r>
              <a:rPr lang="es-MX" dirty="0">
                <a:solidFill>
                  <a:srgbClr val="000000"/>
                </a:solidFill>
                <a:latin typeface="Montserrat"/>
              </a:rPr>
              <a:t>recopilador de toda la información generada. </a:t>
            </a:r>
            <a:endParaRPr lang="es-MX" dirty="0" smtClean="0">
              <a:solidFill>
                <a:srgbClr val="000000"/>
              </a:solidFill>
              <a:latin typeface="Montserrat"/>
            </a:endParaRPr>
          </a:p>
          <a:p>
            <a:endParaRPr lang="es-MX" dirty="0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11" y="2479109"/>
            <a:ext cx="4356249" cy="2867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4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11424920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Introducción</a:t>
            </a:r>
            <a:endParaRPr lang="es-MX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479695" y="1209374"/>
            <a:ext cx="2454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200"/>
            </a:pPr>
            <a:r>
              <a:rPr lang="es-MX" sz="2400" dirty="0" smtClean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Normatividad </a:t>
            </a:r>
            <a:endParaRPr lang="es-MX" sz="2400" dirty="0">
              <a:solidFill>
                <a:srgbClr val="BC945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79695" y="2066239"/>
            <a:ext cx="6714481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>
              <a:solidFill>
                <a:srgbClr val="000000"/>
              </a:solidFill>
              <a:latin typeface="Montserrat"/>
            </a:endParaRPr>
          </a:p>
          <a:p>
            <a:r>
              <a:rPr lang="es-MX" sz="1600" dirty="0">
                <a:solidFill>
                  <a:srgbClr val="000000"/>
                </a:solidFill>
                <a:latin typeface="Montserrat" panose="00000500000000000000" pitchFamily="2" charset="0"/>
              </a:rPr>
              <a:t>NORMA Oficial Mexicana NOM-017-SSA2-2012, Para la vigilancia epidemiológica</a:t>
            </a:r>
            <a:r>
              <a:rPr lang="es-MX" sz="1600" dirty="0" smtClean="0">
                <a:solidFill>
                  <a:srgbClr val="000000"/>
                </a:solidFill>
                <a:latin typeface="Montserrat" panose="00000500000000000000" pitchFamily="2" charset="0"/>
              </a:rPr>
              <a:t>.</a:t>
            </a:r>
          </a:p>
          <a:p>
            <a:endParaRPr lang="es-MX" sz="16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r>
              <a:rPr lang="es-MX" sz="1600" dirty="0">
                <a:latin typeface="Montserrat" panose="00000500000000000000" pitchFamily="2" charset="0"/>
              </a:rPr>
              <a:t>NORMA Oficial Mexicana NOM-045-SSA2-2005, Para la vigilancia epidemiológica, prevención y control de las infecciones nosocomiales</a:t>
            </a:r>
            <a:r>
              <a:rPr lang="es-MX" sz="1600" dirty="0" smtClean="0">
                <a:latin typeface="Montserrat" panose="00000500000000000000" pitchFamily="2" charset="0"/>
              </a:rPr>
              <a:t>.</a:t>
            </a:r>
          </a:p>
          <a:p>
            <a:endParaRPr lang="es-MX" sz="1600" dirty="0">
              <a:latin typeface="Montserrat" panose="00000500000000000000" pitchFamily="2" charset="0"/>
            </a:endParaRPr>
          </a:p>
          <a:p>
            <a:r>
              <a:rPr lang="es-MX" sz="1600" dirty="0">
                <a:latin typeface="Montserrat" panose="00000500000000000000" pitchFamily="2" charset="0"/>
              </a:rPr>
              <a:t>MANUAL PARA LA IMPLEMENTACIÓN DE LOS PAQUETES DE ACCIONES PARA PREVENIR Y VIGILAR LAS INFECCIONES ASOCIADAS A LA ATENCIÓN DE LA SALUD (IAAS</a:t>
            </a:r>
            <a:r>
              <a:rPr lang="es-MX" sz="1600" dirty="0" smtClean="0">
                <a:latin typeface="Montserrat" panose="00000500000000000000" pitchFamily="2" charset="0"/>
              </a:rPr>
              <a:t>)</a:t>
            </a:r>
          </a:p>
          <a:p>
            <a:endParaRPr lang="es-MX" sz="1600" dirty="0">
              <a:latin typeface="Montserrat" panose="00000500000000000000" pitchFamily="2" charset="0"/>
            </a:endParaRPr>
          </a:p>
          <a:p>
            <a:r>
              <a:rPr lang="es-MX" sz="1600" dirty="0">
                <a:latin typeface="Montserrat" panose="00000500000000000000" pitchFamily="2" charset="0"/>
              </a:rPr>
              <a:t>PROGRAMA INSTITUCIONAL DE PREVENCIÓN Y CONTROL DE INFECCIONES ASOCIADAS A LA ATENCIÓN DE LA SALUD</a:t>
            </a:r>
          </a:p>
          <a:p>
            <a:r>
              <a:rPr lang="es-MX" sz="1600" dirty="0">
                <a:latin typeface="Montserrat" panose="00000500000000000000" pitchFamily="2" charset="0"/>
              </a:rPr>
              <a:t>2019-2024</a:t>
            </a:r>
            <a:endParaRPr lang="es-MX" sz="1600" dirty="0">
              <a:latin typeface="Montserrat" panose="000005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403" y="3102429"/>
            <a:ext cx="38766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93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11424920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Introducción</a:t>
            </a:r>
            <a:endParaRPr lang="es-MX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479695" y="1209374"/>
            <a:ext cx="102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200"/>
            </a:pPr>
            <a:r>
              <a:rPr lang="es-MX" sz="2400" dirty="0" smtClean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IAAS </a:t>
            </a:r>
            <a:endParaRPr lang="es-MX" sz="2400" dirty="0">
              <a:solidFill>
                <a:srgbClr val="BC945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79695" y="2798115"/>
            <a:ext cx="67144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000000"/>
                </a:solidFill>
                <a:latin typeface="Montserrat"/>
              </a:rPr>
              <a:t>Las </a:t>
            </a:r>
            <a:r>
              <a:rPr lang="es-MX" b="1" dirty="0">
                <a:solidFill>
                  <a:srgbClr val="000000"/>
                </a:solidFill>
                <a:latin typeface="Montserrat"/>
              </a:rPr>
              <a:t>infecciones asociadas a la atención de la salud </a:t>
            </a:r>
            <a:r>
              <a:rPr lang="es-MX" dirty="0">
                <a:solidFill>
                  <a:srgbClr val="000000"/>
                </a:solidFill>
                <a:latin typeface="Montserrat"/>
              </a:rPr>
              <a:t>(IAAS) son </a:t>
            </a:r>
            <a:r>
              <a:rPr lang="es-MX" dirty="0" smtClean="0">
                <a:solidFill>
                  <a:srgbClr val="000000"/>
                </a:solidFill>
                <a:latin typeface="Montserrat"/>
              </a:rPr>
              <a:t>un problema </a:t>
            </a:r>
            <a:r>
              <a:rPr lang="es-MX" dirty="0">
                <a:solidFill>
                  <a:srgbClr val="000000"/>
                </a:solidFill>
                <a:latin typeface="Montserrat"/>
              </a:rPr>
              <a:t>de salud pública importante debido a la frecuencia </a:t>
            </a:r>
            <a:r>
              <a:rPr lang="es-MX" dirty="0" smtClean="0">
                <a:solidFill>
                  <a:srgbClr val="000000"/>
                </a:solidFill>
                <a:latin typeface="Montserrat"/>
              </a:rPr>
              <a:t>con que </a:t>
            </a:r>
            <a:r>
              <a:rPr lang="es-MX" dirty="0">
                <a:solidFill>
                  <a:srgbClr val="000000"/>
                </a:solidFill>
                <a:latin typeface="Montserrat"/>
              </a:rPr>
              <a:t>se producen, la morbilidad y mortalidad que provocan y </a:t>
            </a:r>
            <a:r>
              <a:rPr lang="es-MX" dirty="0" smtClean="0">
                <a:solidFill>
                  <a:srgbClr val="000000"/>
                </a:solidFill>
                <a:latin typeface="Montserrat"/>
              </a:rPr>
              <a:t>la carga </a:t>
            </a:r>
            <a:r>
              <a:rPr lang="es-MX" dirty="0">
                <a:solidFill>
                  <a:srgbClr val="000000"/>
                </a:solidFill>
                <a:latin typeface="Montserrat"/>
              </a:rPr>
              <a:t>que imponen a los pacientes, al personal sanitario y a </a:t>
            </a:r>
            <a:r>
              <a:rPr lang="es-MX" dirty="0" smtClean="0">
                <a:solidFill>
                  <a:srgbClr val="000000"/>
                </a:solidFill>
                <a:latin typeface="Montserrat"/>
              </a:rPr>
              <a:t>los sistemas </a:t>
            </a:r>
            <a:r>
              <a:rPr lang="es-MX" dirty="0">
                <a:solidFill>
                  <a:srgbClr val="000000"/>
                </a:solidFill>
                <a:latin typeface="Montserrat"/>
              </a:rPr>
              <a:t>de salud.</a:t>
            </a:r>
            <a:endParaRPr lang="es-MX" sz="1600" dirty="0">
              <a:latin typeface="Montserrat" panose="00000500000000000000" pitchFamily="2" charset="0"/>
            </a:endParaRPr>
          </a:p>
        </p:txBody>
      </p:sp>
      <p:pic>
        <p:nvPicPr>
          <p:cNvPr id="14338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961" y="2724149"/>
            <a:ext cx="3730702" cy="182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23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11424920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Acciones </a:t>
            </a:r>
            <a:endParaRPr lang="es-MX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479695" y="1209374"/>
            <a:ext cx="4386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200"/>
            </a:pPr>
            <a:r>
              <a:rPr lang="es-MX" sz="2400" dirty="0" smtClean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Vigilancia Epidemiológica </a:t>
            </a:r>
            <a:endParaRPr lang="es-MX" sz="2400" dirty="0">
              <a:solidFill>
                <a:srgbClr val="BC945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3901384" y="430984"/>
            <a:ext cx="5532438" cy="6057900"/>
            <a:chOff x="2367" y="6047"/>
            <a:chExt cx="7414" cy="8177"/>
          </a:xfrm>
        </p:grpSpPr>
        <p:sp>
          <p:nvSpPr>
            <p:cNvPr id="6" name="AutoShape 22"/>
            <p:cNvSpPr>
              <a:spLocks noChangeAspect="1" noChangeArrowheads="1" noTextEdit="1"/>
            </p:cNvSpPr>
            <p:nvPr/>
          </p:nvSpPr>
          <p:spPr bwMode="auto">
            <a:xfrm>
              <a:off x="2367" y="6047"/>
              <a:ext cx="7414" cy="817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Montserrat" panose="00000500000000000000" pitchFamily="2" charset="0"/>
              </a:endParaRPr>
            </a:p>
          </p:txBody>
        </p:sp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4573" y="8361"/>
              <a:ext cx="2911" cy="6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es-MX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ontserrat" panose="00000500000000000000" pitchFamily="2" charset="0"/>
                  <a:ea typeface="Times New Roman" pitchFamily="18" charset="0"/>
                  <a:cs typeface="Arial" pitchFamily="34" charset="0"/>
                </a:rPr>
                <a:t>COMITÉ DE CONTROL</a:t>
              </a:r>
              <a:endParaRPr kumimoji="0" lang="es-ES_tradnl" altLang="es-MX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es-MX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ontserrat" panose="00000500000000000000" pitchFamily="2" charset="0"/>
                  <a:ea typeface="Times New Roman" pitchFamily="18" charset="0"/>
                  <a:cs typeface="Arial" pitchFamily="34" charset="0"/>
                </a:rPr>
                <a:t>DE INFECCIONES</a:t>
              </a:r>
              <a:endParaRPr kumimoji="0" lang="es-ES_tradnl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cs typeface="Arial" pitchFamily="34" charset="0"/>
              </a:endParaRPr>
            </a:p>
          </p:txBody>
        </p:sp>
        <p:sp>
          <p:nvSpPr>
            <p:cNvPr id="8" name="Line 20"/>
            <p:cNvSpPr>
              <a:spLocks noChangeShapeType="1"/>
            </p:cNvSpPr>
            <p:nvPr/>
          </p:nvSpPr>
          <p:spPr bwMode="auto">
            <a:xfrm>
              <a:off x="6105" y="7281"/>
              <a:ext cx="1" cy="3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Montserrat" panose="00000500000000000000" pitchFamily="2" charset="0"/>
              </a:endParaRPr>
            </a:p>
          </p:txBody>
        </p:sp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5032" y="7590"/>
              <a:ext cx="2144" cy="4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es-MX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ontserrat" panose="00000500000000000000" pitchFamily="2" charset="0"/>
                  <a:ea typeface="Times New Roman" pitchFamily="18" charset="0"/>
                  <a:cs typeface="Arial" pitchFamily="34" charset="0"/>
                </a:rPr>
                <a:t>NOTIFICACION</a:t>
              </a:r>
              <a:endParaRPr kumimoji="0" lang="es-ES_tradnl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cs typeface="Arial" pitchFamily="34" charset="0"/>
              </a:endParaRPr>
            </a:p>
          </p:txBody>
        </p:sp>
        <p:sp>
          <p:nvSpPr>
            <p:cNvPr id="10" name="Line 18"/>
            <p:cNvSpPr>
              <a:spLocks noChangeShapeType="1"/>
            </p:cNvSpPr>
            <p:nvPr/>
          </p:nvSpPr>
          <p:spPr bwMode="auto">
            <a:xfrm>
              <a:off x="6105" y="8052"/>
              <a:ext cx="1" cy="3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Montserrat" panose="00000500000000000000" pitchFamily="2" charset="0"/>
              </a:endParaRPr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>
              <a:off x="6105" y="11293"/>
              <a:ext cx="1" cy="3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Montserrat" panose="00000500000000000000" pitchFamily="2" charset="0"/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2735" y="9441"/>
              <a:ext cx="1837" cy="6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es-MX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ontserrat" panose="00000500000000000000" pitchFamily="2" charset="0"/>
                  <a:ea typeface="Times New Roman" pitchFamily="18" charset="0"/>
                  <a:cs typeface="Arial" pitchFamily="34" charset="0"/>
                </a:rPr>
                <a:t>EDUCACION</a:t>
              </a:r>
              <a:endParaRPr kumimoji="0" lang="es-ES_tradnl" altLang="es-MX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es-MX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ontserrat" panose="00000500000000000000" pitchFamily="2" charset="0"/>
                  <a:ea typeface="Times New Roman" pitchFamily="18" charset="0"/>
                  <a:cs typeface="Arial" pitchFamily="34" charset="0"/>
                </a:rPr>
                <a:t>CONTINUA</a:t>
              </a:r>
              <a:endParaRPr kumimoji="0" lang="es-ES_tradnl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cs typeface="Arial" pitchFamily="34" charset="0"/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5186" y="9441"/>
              <a:ext cx="1837" cy="6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es-MX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ontserrat" panose="00000500000000000000" pitchFamily="2" charset="0"/>
                  <a:ea typeface="Times New Roman" pitchFamily="18" charset="0"/>
                  <a:cs typeface="Arial" pitchFamily="34" charset="0"/>
                </a:rPr>
                <a:t>REGULACION </a:t>
              </a:r>
              <a:endParaRPr kumimoji="0" lang="es-ES_tradnl" altLang="es-MX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es-MX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ontserrat" panose="00000500000000000000" pitchFamily="2" charset="0"/>
                  <a:ea typeface="Times New Roman" pitchFamily="18" charset="0"/>
                  <a:cs typeface="Arial" pitchFamily="34" charset="0"/>
                </a:rPr>
                <a:t>Y POLITICAS</a:t>
              </a:r>
              <a:endParaRPr kumimoji="0" lang="es-ES_tradnl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cs typeface="Arial" pitchFamily="34" charset="0"/>
              </a:endParaRP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7484" y="9441"/>
              <a:ext cx="1990" cy="4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es-MX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ontserrat" panose="00000500000000000000" pitchFamily="2" charset="0"/>
                  <a:ea typeface="Times New Roman" pitchFamily="18" charset="0"/>
                  <a:cs typeface="Arial" pitchFamily="34" charset="0"/>
                </a:rPr>
                <a:t>INVESTIGACION</a:t>
              </a:r>
              <a:endParaRPr kumimoji="0" lang="es-ES_tradnl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cs typeface="Arial" pitchFamily="34" charset="0"/>
              </a:endParaRPr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4726" y="9749"/>
              <a:ext cx="46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Montserrat" panose="00000500000000000000" pitchFamily="2" charset="0"/>
              </a:endParaRPr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5186" y="10453"/>
              <a:ext cx="1685" cy="6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es-MX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ontserrat" panose="00000500000000000000" pitchFamily="2" charset="0"/>
                  <a:ea typeface="Times New Roman" pitchFamily="18" charset="0"/>
                  <a:cs typeface="Arial" pitchFamily="34" charset="0"/>
                </a:rPr>
                <a:t>SERVICIOS CLINICOS</a:t>
              </a:r>
              <a:endParaRPr kumimoji="0" lang="es-ES_tradnl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cs typeface="Arial" pitchFamily="34" charset="0"/>
              </a:endParaRPr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>
              <a:off x="6105" y="10058"/>
              <a:ext cx="1" cy="3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Montserrat" panose="00000500000000000000" pitchFamily="2" charset="0"/>
              </a:endParaRPr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5186" y="6737"/>
              <a:ext cx="1838" cy="4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es-MX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ontserrat" panose="00000500000000000000" pitchFamily="2" charset="0"/>
                  <a:ea typeface="Times New Roman" pitchFamily="18" charset="0"/>
                  <a:cs typeface="Arial" pitchFamily="34" charset="0"/>
                </a:rPr>
                <a:t>VIGILANCIA</a:t>
              </a:r>
              <a:endParaRPr kumimoji="0" lang="es-ES_tradnl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cs typeface="Arial" pitchFamily="34" charset="0"/>
              </a:endParaRPr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6105" y="8905"/>
              <a:ext cx="1" cy="3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Montserrat" panose="00000500000000000000" pitchFamily="2" charset="0"/>
              </a:endParaRP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6105" y="12218"/>
              <a:ext cx="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Montserrat" panose="00000500000000000000" pitchFamily="2" charset="0"/>
              </a:endParaRP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5186" y="12681"/>
              <a:ext cx="1837" cy="4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es-MX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ontserrat" panose="00000500000000000000" pitchFamily="2" charset="0"/>
                  <a:ea typeface="Times New Roman" pitchFamily="18" charset="0"/>
                  <a:cs typeface="Arial" pitchFamily="34" charset="0"/>
                </a:rPr>
                <a:t>VIGILANCIA</a:t>
              </a:r>
              <a:endParaRPr kumimoji="0" lang="es-ES_tradnl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cs typeface="Arial" pitchFamily="34" charset="0"/>
              </a:endParaRPr>
            </a:p>
          </p:txBody>
        </p:sp>
        <p:sp>
          <p:nvSpPr>
            <p:cNvPr id="26" name="Line 6"/>
            <p:cNvSpPr>
              <a:spLocks noChangeShapeType="1"/>
            </p:cNvSpPr>
            <p:nvPr/>
          </p:nvSpPr>
          <p:spPr bwMode="auto">
            <a:xfrm flipH="1">
              <a:off x="3654" y="7127"/>
              <a:ext cx="1225" cy="200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Montserrat" panose="00000500000000000000" pitchFamily="2" charset="0"/>
              </a:endParaRPr>
            </a:p>
          </p:txBody>
        </p:sp>
        <p:sp>
          <p:nvSpPr>
            <p:cNvPr id="27" name="Line 5"/>
            <p:cNvSpPr>
              <a:spLocks noChangeShapeType="1"/>
            </p:cNvSpPr>
            <p:nvPr/>
          </p:nvSpPr>
          <p:spPr bwMode="auto">
            <a:xfrm>
              <a:off x="7330" y="7127"/>
              <a:ext cx="1073" cy="200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Montserrat" panose="00000500000000000000" pitchFamily="2" charset="0"/>
              </a:endParaRPr>
            </a:p>
          </p:txBody>
        </p:sp>
        <p:sp>
          <p:nvSpPr>
            <p:cNvPr id="28" name="Line 4"/>
            <p:cNvSpPr>
              <a:spLocks noChangeShapeType="1"/>
            </p:cNvSpPr>
            <p:nvPr/>
          </p:nvSpPr>
          <p:spPr bwMode="auto">
            <a:xfrm flipH="1">
              <a:off x="7024" y="9750"/>
              <a:ext cx="30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Montserrat" panose="00000500000000000000" pitchFamily="2" charset="0"/>
              </a:endParaRPr>
            </a:p>
          </p:txBody>
        </p:sp>
        <p:sp>
          <p:nvSpPr>
            <p:cNvPr id="29" name="Line 3"/>
            <p:cNvSpPr>
              <a:spLocks noChangeShapeType="1"/>
            </p:cNvSpPr>
            <p:nvPr/>
          </p:nvSpPr>
          <p:spPr bwMode="auto">
            <a:xfrm flipH="1">
              <a:off x="7024" y="10058"/>
              <a:ext cx="1378" cy="7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Montserrat" panose="00000500000000000000" pitchFamily="2" charset="0"/>
              </a:endParaRPr>
            </a:p>
          </p:txBody>
        </p:sp>
        <p:sp>
          <p:nvSpPr>
            <p:cNvPr id="30" name="Line 2"/>
            <p:cNvSpPr>
              <a:spLocks noChangeShapeType="1"/>
            </p:cNvSpPr>
            <p:nvPr/>
          </p:nvSpPr>
          <p:spPr bwMode="auto">
            <a:xfrm flipH="1">
              <a:off x="7790" y="10213"/>
              <a:ext cx="1226" cy="13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Montserrat" panose="00000500000000000000" pitchFamily="2" charset="0"/>
              </a:endParaRPr>
            </a:p>
          </p:txBody>
        </p:sp>
      </p:grp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5548066" y="4552969"/>
            <a:ext cx="21717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alt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cs typeface="Arial" pitchFamily="34" charset="0"/>
              </a:rPr>
              <a:t>DISMINUCION DEL RIESGO</a:t>
            </a:r>
            <a:endParaRPr kumimoji="0" lang="es-MX" altLang="es-MX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0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11424920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Vigilancia y Notificación</a:t>
            </a:r>
            <a:endParaRPr lang="es-MX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479695" y="1209374"/>
            <a:ext cx="7694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200"/>
            </a:pPr>
            <a:r>
              <a:rPr lang="es-MX" sz="2400" dirty="0" smtClean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Infecciones Asociadas a la Atención de la Salud</a:t>
            </a:r>
            <a:endParaRPr lang="es-MX" sz="2400" dirty="0">
              <a:solidFill>
                <a:srgbClr val="BC945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79694" y="2765486"/>
            <a:ext cx="686239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Definición IAAS</a:t>
            </a:r>
            <a:endParaRPr lang="es-MX" b="1" dirty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pPr lvl="0"/>
            <a:r>
              <a:rPr lang="es-MX" sz="1600" dirty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Infecciones Asociadas a la Atención de la Salud</a:t>
            </a:r>
          </a:p>
          <a:p>
            <a:endParaRPr lang="es-MX" sz="1600" dirty="0" smtClean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r>
              <a:rPr lang="es-MX" sz="1600" dirty="0">
                <a:solidFill>
                  <a:srgbClr val="000000"/>
                </a:solidFill>
                <a:latin typeface="Montserrat" panose="00000500000000000000" pitchFamily="2" charset="0"/>
              </a:rPr>
              <a:t>Es la condición localizada o generalizada resultante de la reacción adversa a la presencia de un agente infeccioso o su toxina que no estaba presente o en periodo de incubación en el momento del ingreso del paciente a la unidad de atención a la salud o antes de recibir atención sanitaria y que puede manifestarse incluso después de su egreso.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42093" y="2190842"/>
            <a:ext cx="4463827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32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11424920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Vigilancia y Notificación</a:t>
            </a:r>
            <a:endParaRPr lang="es-MX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479695" y="1209374"/>
            <a:ext cx="7694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200"/>
            </a:pPr>
            <a:r>
              <a:rPr lang="es-MX" sz="2400" dirty="0" smtClean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Infecciones Asociadas a la Atención de la Salud</a:t>
            </a:r>
            <a:endParaRPr lang="es-MX" sz="2400" dirty="0">
              <a:solidFill>
                <a:srgbClr val="BC945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79695" y="2066239"/>
            <a:ext cx="858362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"/>
              </a:rPr>
              <a:t>Definición</a:t>
            </a:r>
            <a:endParaRPr lang="es-MX" b="1" dirty="0">
              <a:solidFill>
                <a:schemeClr val="accent6">
                  <a:lumMod val="50000"/>
                </a:schemeClr>
              </a:solidFill>
              <a:latin typeface="Montserrat"/>
            </a:endParaRPr>
          </a:p>
          <a:p>
            <a:endParaRPr lang="es-MX" sz="1600" dirty="0" smtClean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r>
              <a:rPr lang="es-MX" sz="1600" dirty="0" smtClean="0">
                <a:solidFill>
                  <a:srgbClr val="000000"/>
                </a:solidFill>
                <a:latin typeface="Montserrat" panose="00000500000000000000" pitchFamily="2" charset="0"/>
              </a:rPr>
              <a:t>Es </a:t>
            </a:r>
            <a:r>
              <a:rPr lang="es-MX" sz="1600" dirty="0">
                <a:solidFill>
                  <a:srgbClr val="000000"/>
                </a:solidFill>
                <a:latin typeface="Montserrat" panose="00000500000000000000" pitchFamily="2" charset="0"/>
              </a:rPr>
              <a:t>la observación sistemática, activa y continua de la ocurrencia y distribución de infecciones en una población y de los eventos que aumentan o disminuyen el riesgo de que la infección ocurra</a:t>
            </a:r>
            <a:r>
              <a:rPr lang="es-MX" sz="1600" dirty="0" smtClean="0">
                <a:solidFill>
                  <a:srgbClr val="000000"/>
                </a:solidFill>
                <a:latin typeface="Montserrat" panose="00000500000000000000" pitchFamily="2" charset="0"/>
              </a:rPr>
              <a:t>.</a:t>
            </a:r>
          </a:p>
          <a:p>
            <a:endParaRPr lang="es-MX" sz="16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r>
              <a:rPr lang="es-MX" sz="1600" b="1" dirty="0" smtClean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Objetivos</a:t>
            </a:r>
          </a:p>
          <a:p>
            <a:endParaRPr lang="es-MX" sz="1600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Montserrat" panose="00000500000000000000" pitchFamily="2" charset="0"/>
              </a:rPr>
              <a:t>Conocer </a:t>
            </a:r>
            <a:r>
              <a:rPr lang="es-MX" sz="1600" dirty="0">
                <a:latin typeface="Montserrat" panose="00000500000000000000" pitchFamily="2" charset="0"/>
              </a:rPr>
              <a:t>la tasa endémica de </a:t>
            </a:r>
            <a:r>
              <a:rPr lang="es-MX" sz="1600" dirty="0" smtClean="0">
                <a:latin typeface="Montserrat" panose="00000500000000000000" pitchFamily="2" charset="0"/>
              </a:rPr>
              <a:t>IAAS</a:t>
            </a:r>
            <a:endParaRPr lang="es-MX" sz="1600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Montserrat" panose="00000500000000000000" pitchFamily="2" charset="0"/>
              </a:rPr>
              <a:t>Identificar </a:t>
            </a:r>
            <a:r>
              <a:rPr lang="es-MX" sz="1600" dirty="0">
                <a:latin typeface="Montserrat" panose="00000500000000000000" pitchFamily="2" charset="0"/>
              </a:rPr>
              <a:t>oportunamente elevaciones de las tasas endémicas </a:t>
            </a:r>
            <a:r>
              <a:rPr lang="es-MX" sz="1600" dirty="0" smtClean="0">
                <a:latin typeface="Montserrat" panose="00000500000000000000" pitchFamily="2" charset="0"/>
              </a:rPr>
              <a:t>habituales</a:t>
            </a:r>
            <a:r>
              <a:rPr lang="es-MX" sz="1600" dirty="0">
                <a:latin typeface="Montserrat" panose="000005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Montserrat" panose="00000500000000000000" pitchFamily="2" charset="0"/>
              </a:rPr>
              <a:t>Identificar </a:t>
            </a:r>
            <a:r>
              <a:rPr lang="es-MX" sz="1600" dirty="0">
                <a:latin typeface="Montserrat" panose="00000500000000000000" pitchFamily="2" charset="0"/>
              </a:rPr>
              <a:t>riesgos específicos en poblaciones sometidas a procedimientos o cuidados comunes.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Montserrat" panose="00000500000000000000" pitchFamily="2" charset="0"/>
              </a:rPr>
              <a:t>Informar </a:t>
            </a:r>
            <a:r>
              <a:rPr lang="es-MX" sz="1600" dirty="0">
                <a:latin typeface="Montserrat" panose="00000500000000000000" pitchFamily="2" charset="0"/>
              </a:rPr>
              <a:t>al personal del hospital sobre los riesgos que implican los cuidados y procedimientos que se proporcionan a los pacientes.</a:t>
            </a:r>
          </a:p>
          <a:p>
            <a:endParaRPr lang="es-MX" sz="1600" b="1" dirty="0" smtClean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889" y="2403248"/>
            <a:ext cx="3142409" cy="314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06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6FD03E494956F4E9A1D342D76580B0A" ma:contentTypeVersion="1" ma:contentTypeDescription="Crear nuevo documento." ma:contentTypeScope="" ma:versionID="3d3e1c2ac676938f0249d38581db97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a58ab6bdef439119b64b6b50b7cac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00B569-9A66-4994-8D78-2CBCC075661C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E2C4E356-2B19-4DF5-A8FE-3582A7FAE1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C651B2-F31E-4D05-8D4F-556AAA6129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1201</Words>
  <Application>Microsoft Office PowerPoint</Application>
  <PresentationFormat>Personalizado</PresentationFormat>
  <Paragraphs>201</Paragraphs>
  <Slides>19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Times New Roman</vt:lpstr>
      <vt:lpstr>Montserrat SemiBold</vt:lpstr>
      <vt:lpstr>Montserrat</vt:lpstr>
      <vt:lpstr>Montserrat Medium</vt:lpstr>
      <vt:lpstr>Calibri</vt:lpstr>
      <vt:lpstr>Tema de Office</vt:lpstr>
      <vt:lpstr> PLAN EMERGENTE DE CAPACITACION  PARA MEJORA DE PROCESOS ASISTENCIALES  RETO DE 120 DÍAS     HGZ89 “Chapultepec”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Soporte1</cp:lastModifiedBy>
  <cp:revision>90</cp:revision>
  <dcterms:created xsi:type="dcterms:W3CDTF">2018-12-04T03:27:02Z</dcterms:created>
  <dcterms:modified xsi:type="dcterms:W3CDTF">2021-10-11T17:43:39Z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0x01010046FD03E494956F4E9A1D342D76580B0A</vt:lpwstr>
  </property>
</Properties>
</file>